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6"/>
  </p:notesMasterIdLst>
  <p:handoutMasterIdLst>
    <p:handoutMasterId r:id="rId27"/>
  </p:handoutMasterIdLst>
  <p:sldIdLst>
    <p:sldId id="2147480102" r:id="rId4"/>
    <p:sldId id="2147482815" r:id="rId5"/>
    <p:sldId id="2147482818" r:id="rId6"/>
    <p:sldId id="2147482823" r:id="rId7"/>
    <p:sldId id="2147482819" r:id="rId8"/>
    <p:sldId id="2147482822" r:id="rId9"/>
    <p:sldId id="2147480110" r:id="rId10"/>
    <p:sldId id="2147482821" r:id="rId11"/>
    <p:sldId id="2147482820" r:id="rId12"/>
    <p:sldId id="2147482824" r:id="rId13"/>
    <p:sldId id="2147482793" r:id="rId14"/>
    <p:sldId id="2147482794" r:id="rId15"/>
    <p:sldId id="2147482790" r:id="rId16"/>
    <p:sldId id="2147482798" r:id="rId17"/>
    <p:sldId id="2147482795" r:id="rId18"/>
    <p:sldId id="2147482796" r:id="rId19"/>
    <p:sldId id="2147482814" r:id="rId20"/>
    <p:sldId id="2147482807" r:id="rId21"/>
    <p:sldId id="2147482816" r:id="rId22"/>
    <p:sldId id="2147482809" r:id="rId23"/>
    <p:sldId id="2147482810" r:id="rId24"/>
    <p:sldId id="2147482811" r:id="rId25"/>
  </p:sldIdLst>
  <p:sldSz cx="12192000" cy="6858000"/>
  <p:notesSz cx="6858000" cy="9144000"/>
  <p:embeddedFontLs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SemiBold" panose="020B070603080402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Segoe Sans Text" pitchFamily="2" charset="0"/>
      <p:regular r:id="rId40"/>
      <p:bold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  <p14:sldId id="2147482815"/>
            <p14:sldId id="2147482818"/>
            <p14:sldId id="2147482823"/>
            <p14:sldId id="2147482819"/>
            <p14:sldId id="2147482822"/>
            <p14:sldId id="2147480110"/>
            <p14:sldId id="2147482821"/>
            <p14:sldId id="2147482820"/>
            <p14:sldId id="2147482824"/>
            <p14:sldId id="2147482793"/>
            <p14:sldId id="2147482794"/>
            <p14:sldId id="2147482790"/>
            <p14:sldId id="2147482798"/>
            <p14:sldId id="2147482795"/>
            <p14:sldId id="2147482796"/>
            <p14:sldId id="2147482814"/>
            <p14:sldId id="2147482807"/>
            <p14:sldId id="2147482816"/>
            <p14:sldId id="2147482809"/>
            <p14:sldId id="2147482810"/>
            <p14:sldId id="2147482811"/>
          </p14:sldIdLst>
        </p14:section>
        <p14:section name="Agenda" id="{194114FB-11A9-460A-BA65-6CA85323C1BD}">
          <p14:sldIdLst/>
        </p14:section>
        <p14:section name="1 - Section slide options" id="{1588D2DD-7526-4E2A-805C-721F64D91A8E}">
          <p14:sldIdLst/>
        </p14:section>
        <p14:section name="2 - Headline only slides" id="{D1C1D983-152B-C840-9473-185250523AC9}">
          <p14:sldIdLst/>
        </p14:section>
        <p14:section name="3 - Content slides" id="{93CA586B-067E-FD48-9DD1-5E50DEAEC65A}">
          <p14:sldIdLst/>
        </p14:section>
        <p14:section name="4 - Demo speaker intro slides" id="{400F4C69-B841-7448-8A82-665672F2D72B}">
          <p14:sldIdLst/>
        </p14:section>
        <p14:section name="5 - Demo slides" id="{8EC57211-9920-4340-B841-30BAD39AE38B}">
          <p14:sldIdLst/>
        </p14:section>
        <p14:section name="6 - Charts &amp; Graphs" id="{4B4F26A0-E863-F444-8484-43A5A4C8AF97}">
          <p14:sldIdLst/>
        </p14:section>
        <p14:section name="7 - Icons in use" id="{705D723E-E42C-F44A-B8DF-6A7F764AB4AB}">
          <p14:sldIdLst/>
        </p14:section>
        <p14:section name="8 - Photo slides" id="{0AF578B1-CD8A-43DA-99D3-79D4DA61F65F}">
          <p14:sldIdLst/>
        </p14:section>
        <p14:section name="9 - Quote slides" id="{B01A77B5-8462-45FD-B993-08F7F3659690}">
          <p14:sldIdLst/>
        </p14:section>
        <p14:section name="10 - Closing slides" id="{1E7AC317-C1C3-BF4A-95B2-52EB01762F53}">
          <p14:sldIdLst/>
        </p14:section>
        <p14:section name="11 - Icons for use" id="{C2F20541-B464-B145-886A-A824BE6EDF45}">
          <p14:sldIdLst/>
        </p14:section>
        <p14:section name="12 - Blank slides" id="{250BA7C2-9498-7B41-8CE8-71A94990B69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32FF"/>
    <a:srgbClr val="A074F3"/>
    <a:srgbClr val="282828"/>
    <a:srgbClr val="554992"/>
    <a:srgbClr val="687EE8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DF958-C0A5-8BA7-7B09-B403D817FCAD}" v="3" dt="2024-11-19T23:44:10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2" autoAdjust="0"/>
    <p:restoredTop sz="88551"/>
  </p:normalViewPr>
  <p:slideViewPr>
    <p:cSldViewPr snapToGrid="0">
      <p:cViewPr varScale="1">
        <p:scale>
          <a:sx n="119" d="100"/>
          <a:sy n="119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8/10/relationships/authors" Target="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11/19/2024 3:43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11/19/2024 3:43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lemetry.io/ecosystem/vendors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11/19/2024 3:43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ationalWeb"/>
              </a:rPr>
              <a:t>OpenTelemetry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ationalWeb"/>
              </a:rPr>
              <a:t>OTel</a:t>
            </a:r>
            <a:r>
              <a:rPr lang="en-US" b="0" i="0" dirty="0">
                <a:solidFill>
                  <a:srgbClr val="000000"/>
                </a:solidFill>
                <a:effectLst/>
                <a:latin typeface="NationalWeb"/>
              </a:rPr>
              <a:t>) is a toolset and standard for collecting telemetry data such as metrics, traces, and logs.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NationalWeb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11/19/2024 3:43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3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>
                <a:solidFill>
                  <a:schemeClr val="accent2"/>
                </a:solidFill>
              </a:rPr>
              <a:t>OTLP protocol </a:t>
            </a:r>
            <a:r>
              <a:rPr lang="en-US" sz="900" dirty="0"/>
              <a:t>- standard that defines the shape of telemetry data</a:t>
            </a:r>
          </a:p>
          <a:p>
            <a:r>
              <a:rPr lang="en-US" sz="900" b="1" dirty="0">
                <a:solidFill>
                  <a:schemeClr val="accent2"/>
                </a:solidFill>
              </a:rPr>
              <a:t>Semantic conventions </a:t>
            </a:r>
            <a:r>
              <a:rPr lang="en-US" sz="900" dirty="0"/>
              <a:t>- define a standard naming scheme for common telemetry data types</a:t>
            </a:r>
          </a:p>
          <a:p>
            <a:r>
              <a:rPr lang="en-US" sz="900" b="1" dirty="0">
                <a:solidFill>
                  <a:schemeClr val="accent2"/>
                </a:solidFill>
              </a:rPr>
              <a:t>OpenTelemetry APIs </a:t>
            </a:r>
            <a:r>
              <a:rPr lang="en-US" sz="900" dirty="0"/>
              <a:t>- define how to generate telemetry data</a:t>
            </a:r>
          </a:p>
          <a:p>
            <a:r>
              <a:rPr lang="en-US" sz="900" b="1" dirty="0">
                <a:solidFill>
                  <a:schemeClr val="accent2"/>
                </a:solidFill>
              </a:rPr>
              <a:t>Language SDKs </a:t>
            </a:r>
            <a:r>
              <a:rPr lang="en-US" sz="900" dirty="0"/>
              <a:t>- implement the specification, APIs, and export of telemetry data</a:t>
            </a:r>
          </a:p>
          <a:p>
            <a:r>
              <a:rPr lang="en-US" sz="900" dirty="0"/>
              <a:t>The </a:t>
            </a:r>
            <a:r>
              <a:rPr lang="en-US" sz="900" b="1" dirty="0">
                <a:solidFill>
                  <a:schemeClr val="accent2"/>
                </a:solidFill>
              </a:rPr>
              <a:t>OpenTelemetry Collector </a:t>
            </a:r>
            <a:r>
              <a:rPr lang="en-US" sz="900" dirty="0"/>
              <a:t>- a proxy that receives, processes, and exports telemetry data</a:t>
            </a:r>
          </a:p>
          <a:p>
            <a:r>
              <a:rPr lang="en-US" sz="900" b="1" dirty="0">
                <a:solidFill>
                  <a:schemeClr val="accent2"/>
                </a:solidFill>
              </a:rPr>
              <a:t>A library ecosystem </a:t>
            </a:r>
            <a:r>
              <a:rPr lang="en-US" sz="900" dirty="0"/>
              <a:t>- implements instrumentation for common libraries and frameworks</a:t>
            </a:r>
          </a:p>
          <a:p>
            <a:r>
              <a:rPr lang="en-US" sz="900" dirty="0"/>
              <a:t>Other Tools -e.g. </a:t>
            </a:r>
            <a:r>
              <a:rPr lang="en-US" sz="900" b="1" dirty="0">
                <a:solidFill>
                  <a:schemeClr val="accent2"/>
                </a:solidFill>
              </a:rPr>
              <a:t>OpenTelemetry Operator for Kubernetes, OpenTelemetry Helm Charts, </a:t>
            </a:r>
            <a:r>
              <a:rPr lang="en-US" sz="900" dirty="0"/>
              <a:t>and </a:t>
            </a:r>
            <a:r>
              <a:rPr lang="en-US" sz="900" b="1" dirty="0">
                <a:solidFill>
                  <a:schemeClr val="accent2"/>
                </a:solidFill>
              </a:rPr>
              <a:t>community assets for </a:t>
            </a:r>
            <a:r>
              <a:rPr lang="en-US" sz="900" b="1" dirty="0" err="1">
                <a:solidFill>
                  <a:schemeClr val="accent2"/>
                </a:solidFill>
              </a:rPr>
              <a:t>FaaS</a:t>
            </a:r>
            <a:endParaRPr lang="en-US" sz="900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11/19/2024 3:43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6394D"/>
                </a:solidFill>
                <a:effectLst/>
                <a:latin typeface="NationalWeb"/>
              </a:rPr>
              <a:t>Receivers</a:t>
            </a:r>
            <a:r>
              <a:rPr lang="en-US" b="0" i="0" dirty="0">
                <a:solidFill>
                  <a:srgbClr val="36394D"/>
                </a:solidFill>
                <a:effectLst/>
                <a:latin typeface="NationalWeb"/>
              </a:rPr>
              <a:t> collect telemetry data from various sources, such as agents, instrumentation libraries, and other collectors.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6394D"/>
                </a:solidFill>
                <a:effectLst/>
                <a:latin typeface="NationalWeb"/>
              </a:rPr>
              <a:t>Processors</a:t>
            </a:r>
            <a:r>
              <a:rPr lang="en-US" b="0" i="0" dirty="0">
                <a:solidFill>
                  <a:srgbClr val="36394D"/>
                </a:solidFill>
                <a:effectLst/>
                <a:latin typeface="NationalWeb"/>
              </a:rPr>
              <a:t> transform, filter, and enrich telemetry data. They can add attributes, remove sensitive data, or aggregate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6394D"/>
                </a:solidFill>
                <a:effectLst/>
                <a:latin typeface="NationalWeb"/>
              </a:rPr>
              <a:t>Exporters</a:t>
            </a:r>
            <a:r>
              <a:rPr lang="en-US" b="0" i="0" dirty="0">
                <a:solidFill>
                  <a:srgbClr val="36394D"/>
                </a:solidFill>
                <a:effectLst/>
                <a:latin typeface="NationalWeb"/>
              </a:rPr>
              <a:t> send telemetry data to backend systems such as Datadog, Prometheus, or Jaeger.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6394D"/>
                </a:solidFill>
                <a:effectLst/>
                <a:latin typeface="NationalWeb"/>
              </a:rPr>
              <a:t>Connectors</a:t>
            </a:r>
            <a:r>
              <a:rPr lang="en-US" b="0" i="0" dirty="0">
                <a:solidFill>
                  <a:srgbClr val="36394D"/>
                </a:solidFill>
                <a:effectLst/>
                <a:latin typeface="NationalWeb"/>
              </a:rPr>
              <a:t> let a pipeline send its telemetry to another. For example, the traces pipeline can use a connector to send data to the metrics pipeline.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11/19/2024 3:43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2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0500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Second highest velocity project in CNCF ecosystem</a:t>
            </a:r>
          </a:p>
          <a:p>
            <a:pPr marL="190500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Third highest velocity project in Linux Foundation ecosystem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11/19/2024 3:43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34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34BB7-F799-F854-E7C0-FC7F877CF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33E011-EA5B-25A0-21F6-953E3271C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A8BA5-71F5-BB41-73F4-7936DA39D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0500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an industry-standard, it is </a:t>
            </a:r>
            <a:r>
              <a:rPr lang="en-US" sz="1800" b="0" i="0" u="none" strike="noStrike" dirty="0">
                <a:solidFill>
                  <a:srgbClr val="2200CC"/>
                </a:solidFill>
                <a:effectLst/>
                <a:latin typeface="Roboto" panose="02000000000000000000" pitchFamily="2" charset="0"/>
                <a:hlinkClick r:id="rId3"/>
              </a:rPr>
              <a:t>supported by 40+ observability vendors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90500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Its adoption is growing very fast, Gartner predicts that by 2025, 70% of new cloud-native applications will adopt OpenTelemetry for observability - source - 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devops.com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/building-an-open-source-observability-platform/</a:t>
            </a:r>
          </a:p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A8AA7C3-056E-13A2-6799-2A90151355F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79EF5-9C6F-87AD-1429-C3DACF5D95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6F9D5B-919B-6CC7-894A-DD84334F471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11/19/2024 3:43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71FF5-6D34-2C20-EAD9-7D6297DC8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83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portability - Vendor neutral instrumentations</a:t>
            </a:r>
          </a:p>
          <a:p>
            <a:r>
              <a:rPr lang="en-US" dirty="0"/>
              <a:t>Standard semantic conventions, configurations, APIs, and OLTP protocol </a:t>
            </a:r>
          </a:p>
          <a:p>
            <a:endParaRPr lang="en-US" dirty="0"/>
          </a:p>
          <a:p>
            <a:r>
              <a:rPr lang="en-US" dirty="0"/>
              <a:t>Data flexibility - Send metrics and traces to Datadog, logs to another backend</a:t>
            </a:r>
          </a:p>
          <a:p>
            <a:r>
              <a:rPr lang="en-US" dirty="0"/>
              <a:t>Send production telemetry to Datadog and Development data to Prometheus</a:t>
            </a:r>
          </a:p>
          <a:p>
            <a:endParaRPr lang="en-US" dirty="0"/>
          </a:p>
          <a:p>
            <a:r>
              <a:rPr lang="en-US" dirty="0"/>
              <a:t>Tool Convergence - Avoid setting up multiple vendor agents on the same hosts</a:t>
            </a:r>
          </a:p>
          <a:p>
            <a:r>
              <a:rPr lang="en-US" dirty="0"/>
              <a:t>Less time spent on in-house solutions or multiple instrumentation mechanisms</a:t>
            </a:r>
          </a:p>
          <a:p>
            <a:endParaRPr lang="en-US" dirty="0"/>
          </a:p>
          <a:p>
            <a:r>
              <a:rPr lang="en-US" dirty="0"/>
              <a:t>Cost Control - Sampling telemetry data before sending it to the vendor</a:t>
            </a:r>
          </a:p>
          <a:p>
            <a:r>
              <a:rPr lang="en-US" dirty="0"/>
              <a:t>Reducing the number of agents running in their environment or even completely eliminating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11/19/2024 3:43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91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Long-standing culture of active support and involvement in open source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Contributions to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OTel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OTel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-focused guidance, advice, and technical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Actively improving native interoperability with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OTel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for seamless onboarding</a:t>
            </a:r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11/19/2024 3:43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5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28DC5-31EA-9AD1-E7B7-A9BB348B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0E09F8-83BD-8D60-5452-5BA632BDF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C91D4-83AC-4A65-21CD-6D4B49E55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C19B3-D49A-1EFE-501C-881B5BA31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2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36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hyperlink" Target="https://aka.ms/get-dotnet-9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349" y="2661464"/>
            <a:ext cx="5605536" cy="47513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Open Sans"/>
                <a:ea typeface="Open Sans"/>
                <a:cs typeface="Open Sans"/>
              </a:rPr>
              <a:t>Frank Boucher – Cloud Advocacy - Microsoft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9AC61D-9DE9-E307-6995-131722031466}"/>
              </a:ext>
            </a:extLst>
          </p:cNvPr>
          <p:cNvGrpSpPr/>
          <p:nvPr/>
        </p:nvGrpSpPr>
        <p:grpSpPr>
          <a:xfrm>
            <a:off x="763662" y="6982599"/>
            <a:ext cx="3355552" cy="4773905"/>
            <a:chOff x="695082" y="1227501"/>
            <a:chExt cx="3355552" cy="4773905"/>
          </a:xfrm>
        </p:grpSpPr>
        <p:sp>
          <p:nvSpPr>
            <p:cNvPr id="5" name="Google Shape;2176;p168">
              <a:extLst>
                <a:ext uri="{FF2B5EF4-FFF2-40B4-BE49-F238E27FC236}">
                  <a16:creationId xmlns:a16="http://schemas.microsoft.com/office/drawing/2014/main" id="{D61129B1-ED19-605B-BB18-976D3C74C394}"/>
                </a:ext>
              </a:extLst>
            </p:cNvPr>
            <p:cNvSpPr txBox="1"/>
            <p:nvPr/>
          </p:nvSpPr>
          <p:spPr>
            <a:xfrm>
              <a:off x="695082" y="5298195"/>
              <a:ext cx="1643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 b="1" i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Frank Boucher</a:t>
              </a:r>
              <a:endParaRPr sz="1400" b="1" i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2177;p168">
              <a:extLst>
                <a:ext uri="{FF2B5EF4-FFF2-40B4-BE49-F238E27FC236}">
                  <a16:creationId xmlns:a16="http://schemas.microsoft.com/office/drawing/2014/main" id="{0D0587F2-22B3-41B7-63F4-2D04A3F0EE47}"/>
                </a:ext>
              </a:extLst>
            </p:cNvPr>
            <p:cNvSpPr txBox="1"/>
            <p:nvPr/>
          </p:nvSpPr>
          <p:spPr>
            <a:xfrm>
              <a:off x="695082" y="5589806"/>
              <a:ext cx="16431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Cloud</a:t>
              </a:r>
              <a:r>
                <a:rPr lang="en" sz="1200" b="0" i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Advocacy – Microsoft Azure</a:t>
              </a:r>
              <a:endParaRPr sz="15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2" descr="Profile photo of Frank Boucher">
              <a:extLst>
                <a:ext uri="{FF2B5EF4-FFF2-40B4-BE49-F238E27FC236}">
                  <a16:creationId xmlns:a16="http://schemas.microsoft.com/office/drawing/2014/main" id="{A61AB020-0B36-84E4-9772-3F41321D2A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r="8774"/>
            <a:stretch/>
          </p:blipFill>
          <p:spPr bwMode="auto">
            <a:xfrm>
              <a:off x="695082" y="1227501"/>
              <a:ext cx="3355552" cy="3891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B608C2-B015-F385-0EBD-16562B99606F}"/>
              </a:ext>
            </a:extLst>
          </p:cNvPr>
          <p:cNvGrpSpPr/>
          <p:nvPr/>
        </p:nvGrpSpPr>
        <p:grpSpPr>
          <a:xfrm>
            <a:off x="8078724" y="7019854"/>
            <a:ext cx="3355552" cy="4750938"/>
            <a:chOff x="8010144" y="1264756"/>
            <a:chExt cx="3355552" cy="4750938"/>
          </a:xfrm>
        </p:grpSpPr>
        <p:sp>
          <p:nvSpPr>
            <p:cNvPr id="9" name="Google Shape;2173;p168">
              <a:extLst>
                <a:ext uri="{FF2B5EF4-FFF2-40B4-BE49-F238E27FC236}">
                  <a16:creationId xmlns:a16="http://schemas.microsoft.com/office/drawing/2014/main" id="{C63F65CF-5C29-A670-AE53-E7A21A510AB2}"/>
                </a:ext>
              </a:extLst>
            </p:cNvPr>
            <p:cNvSpPr txBox="1"/>
            <p:nvPr/>
          </p:nvSpPr>
          <p:spPr>
            <a:xfrm>
              <a:off x="9272429" y="5312483"/>
              <a:ext cx="1643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Jason Hand</a:t>
              </a:r>
              <a:endParaRPr sz="1400" b="1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2174;p168">
              <a:extLst>
                <a:ext uri="{FF2B5EF4-FFF2-40B4-BE49-F238E27FC236}">
                  <a16:creationId xmlns:a16="http://schemas.microsoft.com/office/drawing/2014/main" id="{CD865958-0B12-1491-D9F4-32A818C5799D}"/>
                </a:ext>
              </a:extLst>
            </p:cNvPr>
            <p:cNvSpPr txBox="1"/>
            <p:nvPr/>
          </p:nvSpPr>
          <p:spPr>
            <a:xfrm>
              <a:off x="9272428" y="5604094"/>
              <a:ext cx="1971677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DevOps/SRE/AI Advocacy - Datadog</a:t>
              </a:r>
              <a:endParaRPr sz="15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 descr="A person with long hair wearing a purple shirt&#10;&#10;Description automatically generated">
              <a:extLst>
                <a:ext uri="{FF2B5EF4-FFF2-40B4-BE49-F238E27FC236}">
                  <a16:creationId xmlns:a16="http://schemas.microsoft.com/office/drawing/2014/main" id="{275297EE-57F3-F9CC-D261-0D514FEED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642" b="10524"/>
            <a:stretch/>
          </p:blipFill>
          <p:spPr>
            <a:xfrm>
              <a:off x="8010144" y="1264756"/>
              <a:ext cx="3355552" cy="386532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C991D3B6-7E60-77C3-5AD7-A97D12D0C344}"/>
              </a:ext>
            </a:extLst>
          </p:cNvPr>
          <p:cNvSpPr txBox="1">
            <a:spLocks/>
          </p:cNvSpPr>
          <p:nvPr/>
        </p:nvSpPr>
        <p:spPr>
          <a:xfrm>
            <a:off x="549349" y="1420789"/>
            <a:ext cx="11423904" cy="7446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44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Getting Started with OpenTelemetry in .NET</a:t>
            </a:r>
            <a:endParaRPr lang="en-US" sz="440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BBEEE57-B3F3-6E4F-C538-02D3B11E1529}"/>
              </a:ext>
            </a:extLst>
          </p:cNvPr>
          <p:cNvSpPr txBox="1">
            <a:spLocks/>
          </p:cNvSpPr>
          <p:nvPr/>
        </p:nvSpPr>
        <p:spPr>
          <a:xfrm>
            <a:off x="549349" y="3134329"/>
            <a:ext cx="5605536" cy="4751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latin typeface="Open Sans"/>
                <a:ea typeface="Open Sans"/>
                <a:cs typeface="Open Sans"/>
              </a:rPr>
              <a:t>Jason Hand – SRE/DevOps/AI Advocacy - Datadog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EA0E6-D797-35C1-172A-D8561F27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431810-2C52-793E-D8F0-902ED8FE7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63226" y="4541944"/>
            <a:ext cx="7333488" cy="276999"/>
          </a:xfrm>
        </p:spPr>
        <p:txBody>
          <a:bodyPr/>
          <a:lstStyle/>
          <a:p>
            <a:r>
              <a:rPr lang="en-US" dirty="0" err="1"/>
              <a:t>opentelemetry.io</a:t>
            </a:r>
            <a:r>
              <a:rPr lang="en-US" dirty="0"/>
              <a:t>/docs/what-is-</a:t>
            </a:r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120502-93E4-66E1-EC1C-560CA374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4" y="2316056"/>
            <a:ext cx="11060491" cy="3077766"/>
          </a:xfrm>
        </p:spPr>
        <p:txBody>
          <a:bodyPr/>
          <a:lstStyle/>
          <a:p>
            <a:r>
              <a:rPr lang="en-US" dirty="0"/>
              <a:t>OpenTelemetry is focused on the </a:t>
            </a:r>
            <a:r>
              <a:rPr lang="en-US" dirty="0">
                <a:solidFill>
                  <a:schemeClr val="bg1"/>
                </a:solidFill>
              </a:rPr>
              <a:t>generation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collection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management</a:t>
            </a:r>
            <a:r>
              <a:rPr lang="en-US" dirty="0"/>
              <a:t>, and </a:t>
            </a:r>
            <a:r>
              <a:rPr lang="en-US" dirty="0">
                <a:solidFill>
                  <a:schemeClr val="bg1"/>
                </a:solidFill>
              </a:rPr>
              <a:t>export</a:t>
            </a:r>
            <a:r>
              <a:rPr lang="en-US" dirty="0"/>
              <a:t> of telemetry.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15CE177C-1CB7-3D0D-C6B8-D8133CDA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836579">
            <a:off x="9484982" y="-1532240"/>
            <a:ext cx="1836732" cy="127250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Picture 4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C7192385-C9E3-CACE-D7DF-E8DD5692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33019">
            <a:off x="9726816" y="6861776"/>
            <a:ext cx="1836732" cy="127250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0932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E27E-FFBA-E21B-9F69-11AC0CDD0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5369-963D-CE26-4929-1C7016744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940" y="1826061"/>
            <a:ext cx="8378826" cy="16029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0" i="1" dirty="0">
                <a:solidFill>
                  <a:schemeClr val="bg1"/>
                </a:solidFill>
              </a:rPr>
              <a:t>A major goal of OpenTelemetry is that you can easily instrument your applications or systems, no matter their language, infrastructure, or runtime environment.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D11D6A-3EB5-20E4-D0C2-9954D51815F0}"/>
              </a:ext>
            </a:extLst>
          </p:cNvPr>
          <p:cNvSpPr txBox="1">
            <a:spLocks/>
          </p:cNvSpPr>
          <p:nvPr/>
        </p:nvSpPr>
        <p:spPr>
          <a:xfrm>
            <a:off x="3340940" y="4549569"/>
            <a:ext cx="8378826" cy="104894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i="1" dirty="0"/>
              <a:t>The storage and visualization of telemetry is intentionally left to other tools.</a:t>
            </a:r>
          </a:p>
        </p:txBody>
      </p:sp>
      <p:pic>
        <p:nvPicPr>
          <p:cNvPr id="4" name="Picture 3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2A9F65A9-54E1-6D72-3E4C-D7E403A6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0568">
            <a:off x="358860" y="251843"/>
            <a:ext cx="2277038" cy="15775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4344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68E70-37E8-EC6E-F289-F8139F108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Open Telemetry">
            <a:extLst>
              <a:ext uri="{FF2B5EF4-FFF2-40B4-BE49-F238E27FC236}">
                <a16:creationId xmlns:a16="http://schemas.microsoft.com/office/drawing/2014/main" id="{3A89DF99-288E-4ABD-986F-24C1D2968C4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" b="718"/>
          <a:stretch>
            <a:fillRect/>
          </a:stretch>
        </p:blipFill>
        <p:spPr bwMode="auto"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66688AFE-CEB4-F4FE-CAAA-748E6D1EC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09365">
            <a:off x="6635941" y="-1515698"/>
            <a:ext cx="2065564" cy="1431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6851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D4DF-F949-52F7-EE61-C90D836CB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B983-1F22-934A-13AD-6D378EDD1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40" y="2813447"/>
            <a:ext cx="4016766" cy="615553"/>
          </a:xfrm>
        </p:spPr>
        <p:txBody>
          <a:bodyPr/>
          <a:lstStyle/>
          <a:p>
            <a:r>
              <a:rPr lang="en-US" dirty="0"/>
              <a:t>OpenTelemetry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B018D-B669-C557-8BAB-71FBFF5DAB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9402" y="3561756"/>
            <a:ext cx="4767442" cy="336287"/>
          </a:xfrm>
        </p:spPr>
        <p:txBody>
          <a:bodyPr/>
          <a:lstStyle/>
          <a:p>
            <a:r>
              <a:rPr lang="en-US" sz="1600" dirty="0" err="1">
                <a:solidFill>
                  <a:schemeClr val="bg1"/>
                </a:solidFill>
              </a:rPr>
              <a:t>opentelemetry.io</a:t>
            </a:r>
            <a:r>
              <a:rPr lang="en-US" sz="1600" dirty="0">
                <a:solidFill>
                  <a:schemeClr val="bg1"/>
                </a:solidFill>
              </a:rPr>
              <a:t>/docs/what-is-</a:t>
            </a:r>
            <a:r>
              <a:rPr lang="en-US" sz="1600" dirty="0" err="1">
                <a:solidFill>
                  <a:schemeClr val="bg1"/>
                </a:solidFill>
              </a:rPr>
              <a:t>opentelemetry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BEDCD1E-3E6B-71E6-761E-FD6DEA1A80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3410" b="1341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Picture 10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CEDA6824-0B03-9C68-609E-539A4B20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84089">
            <a:off x="1518299" y="3922251"/>
            <a:ext cx="2229648" cy="154472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6936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AE9A5-AC8B-9B61-9CE6-C00210F41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93C4-129A-E804-CA80-B669A580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923604"/>
          </a:xfrm>
        </p:spPr>
        <p:txBody>
          <a:bodyPr wrap="square" anchor="t">
            <a:normAutofit/>
          </a:bodyPr>
          <a:lstStyle/>
          <a:p>
            <a:r>
              <a:rPr lang="en-US" sz="4100" dirty="0"/>
              <a:t>Demo:</a:t>
            </a:r>
            <a:br>
              <a:rPr lang="en-US" sz="4100" dirty="0"/>
            </a:br>
            <a:r>
              <a:rPr lang="en-US" sz="4100" dirty="0"/>
              <a:t>OTEL &amp; .NET Aspire</a:t>
            </a:r>
          </a:p>
        </p:txBody>
      </p:sp>
      <p:pic>
        <p:nvPicPr>
          <p:cNvPr id="3" name="Picture 2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A732973C-582A-BF6C-0E1A-8006BF22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47545">
            <a:off x="222743" y="-2024366"/>
            <a:ext cx="2065564" cy="143104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6717555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BE181-BD63-88A7-3E79-4E3F979B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D4567-4000-51F7-C3B6-311686E7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00" y="1978880"/>
            <a:ext cx="8877600" cy="39980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A24C25D3-BEDA-9C25-47FA-0F1F57F6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37443">
            <a:off x="5306072" y="4518141"/>
            <a:ext cx="1579854" cy="109453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72C5859-21FD-F38B-0382-9EC9F8E0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741779"/>
            <a:ext cx="11060491" cy="830997"/>
          </a:xfrm>
        </p:spPr>
        <p:txBody>
          <a:bodyPr/>
          <a:lstStyle/>
          <a:p>
            <a:r>
              <a:rPr lang="en-US" dirty="0"/>
              <a:t>OpenTelemetry in Datadog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669EC-9A27-1CE4-453B-3F64C70ED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027" y="6770368"/>
            <a:ext cx="9383946" cy="61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5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773CE-8C36-BAC0-0704-A3B8B15E0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3FF9FA2F-4AB9-294B-FC03-F8A8F7A63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3950">
            <a:off x="10351217" y="5215198"/>
            <a:ext cx="1711785" cy="118594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389B0C-9CCB-3A96-911E-23F4A3A24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741779"/>
            <a:ext cx="11060491" cy="830997"/>
          </a:xfrm>
        </p:spPr>
        <p:txBody>
          <a:bodyPr/>
          <a:lstStyle/>
          <a:p>
            <a:r>
              <a:rPr lang="en-US" dirty="0"/>
              <a:t>OpenTelemetry in Datadog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F197D-A15E-67B7-3049-DA907FAA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27" y="1526835"/>
            <a:ext cx="9383946" cy="61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66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F3EEE-F434-B3EC-66F3-C2A5321F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A07B-9C86-B2DE-5668-61A2C234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923604"/>
          </a:xfrm>
        </p:spPr>
        <p:txBody>
          <a:bodyPr wrap="square" anchor="t">
            <a:normAutofit fontScale="90000"/>
          </a:bodyPr>
          <a:lstStyle/>
          <a:p>
            <a:r>
              <a:rPr lang="en-US" sz="4100" dirty="0"/>
              <a:t>Demo:</a:t>
            </a:r>
            <a:br>
              <a:rPr lang="en-US" sz="4100" dirty="0"/>
            </a:br>
            <a:r>
              <a:rPr lang="en-US" sz="4100" dirty="0"/>
              <a:t>OpenTelemetry in Datadog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2AB39-9920-22DD-86FA-68037C5E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5688">
            <a:off x="-6375240" y="1115217"/>
            <a:ext cx="6175215" cy="4627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1C44CE-5922-B0D2-77D8-22C034D9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5177">
            <a:off x="12251249" y="1263356"/>
            <a:ext cx="6175215" cy="5078589"/>
          </a:xfrm>
          <a:prstGeom prst="rect">
            <a:avLst/>
          </a:prstGeom>
        </p:spPr>
      </p:pic>
      <p:pic>
        <p:nvPicPr>
          <p:cNvPr id="5" name="Picture 4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61D13CBC-FF5D-A491-0940-348D01495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33950">
            <a:off x="10394595" y="6712678"/>
            <a:ext cx="1711785" cy="118594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2AEB5-40CE-6318-B974-F19E0F644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006">
            <a:off x="3263576" y="7127614"/>
            <a:ext cx="5664848" cy="45569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45553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21E8-CE5C-5B31-88C9-47A62C637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4AFD-63F6-24C8-EA70-DF623B91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88FA4-FD9A-096F-6B4A-03DBBEBB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2" y="1612815"/>
            <a:ext cx="6175215" cy="4627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705DC-631F-0B73-AF9E-076698DB5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86" y="-4206416"/>
            <a:ext cx="5735802" cy="4053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FCCBB-1916-5424-617B-08FE2F79A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413" y="-4206416"/>
            <a:ext cx="5735802" cy="4053210"/>
          </a:xfrm>
          <a:prstGeom prst="rect">
            <a:avLst/>
          </a:prstGeom>
        </p:spPr>
      </p:pic>
      <p:pic>
        <p:nvPicPr>
          <p:cNvPr id="10" name="Picture 9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9A4A0904-B0DB-0EBC-6453-44BC31D31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85971">
            <a:off x="1700748" y="206322"/>
            <a:ext cx="2399671" cy="1662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332F2-4AF8-8F3C-7092-89EA58521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477" y="1579859"/>
            <a:ext cx="5664848" cy="45569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35E177-6833-3677-5E3C-F0411FB06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182" y="3305389"/>
            <a:ext cx="6175215" cy="50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7342-699A-7C2E-2849-D3975A76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15F2-907C-0B00-7BFD-766FB2D3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86564-F0AA-1757-C6C0-F34415D3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6" y="1465730"/>
            <a:ext cx="5735802" cy="4053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E727C0-0B14-4CAF-980B-85B6AC01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13" y="1465730"/>
            <a:ext cx="5735802" cy="405321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221A277-1BA3-DC8B-832D-723FCF966D4C}"/>
              </a:ext>
            </a:extLst>
          </p:cNvPr>
          <p:cNvSpPr txBox="1">
            <a:spLocks/>
          </p:cNvSpPr>
          <p:nvPr/>
        </p:nvSpPr>
        <p:spPr>
          <a:xfrm>
            <a:off x="586740" y="5798397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>
                <a:solidFill>
                  <a:schemeClr val="accent2"/>
                </a:solidFill>
              </a:rPr>
              <a:t>learn.datadoghq.com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FFC77-9799-CC10-D4E8-36314FD9C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5688">
            <a:off x="-6375240" y="1115217"/>
            <a:ext cx="6175215" cy="4627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D6E188-0172-4CAB-F2DB-13A39C718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25177">
            <a:off x="12251249" y="1263356"/>
            <a:ext cx="6175215" cy="5078589"/>
          </a:xfrm>
          <a:prstGeom prst="rect">
            <a:avLst/>
          </a:prstGeom>
        </p:spPr>
      </p:pic>
      <p:pic>
        <p:nvPicPr>
          <p:cNvPr id="14" name="Picture 13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FE03150F-2757-6CDA-4761-C47894537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85971">
            <a:off x="4863730" y="2256206"/>
            <a:ext cx="2637143" cy="1827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750C55-ABE0-CD44-F739-B09125192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7077">
            <a:off x="3005564" y="-4968005"/>
            <a:ext cx="5664848" cy="45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A31E2-8C14-9BFD-D646-38B0965E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9E2B99C-4EF8-2745-E769-4DFBF8F0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4" y="303819"/>
            <a:ext cx="11423904" cy="744694"/>
          </a:xfrm>
        </p:spPr>
        <p:txBody>
          <a:bodyPr/>
          <a:lstStyle/>
          <a:p>
            <a:r>
              <a:rPr lang="en-US" sz="44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Getting Started with OpenTelemetry in .NET</a:t>
            </a:r>
            <a:endParaRPr lang="en-US" sz="4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6D2236-E596-0FB8-4854-C677F730A846}"/>
              </a:ext>
            </a:extLst>
          </p:cNvPr>
          <p:cNvGrpSpPr/>
          <p:nvPr/>
        </p:nvGrpSpPr>
        <p:grpSpPr>
          <a:xfrm>
            <a:off x="695082" y="1227501"/>
            <a:ext cx="3355552" cy="4773905"/>
            <a:chOff x="695082" y="1227501"/>
            <a:chExt cx="3355552" cy="4773905"/>
          </a:xfrm>
        </p:grpSpPr>
        <p:sp>
          <p:nvSpPr>
            <p:cNvPr id="9" name="Google Shape;2176;p168">
              <a:extLst>
                <a:ext uri="{FF2B5EF4-FFF2-40B4-BE49-F238E27FC236}">
                  <a16:creationId xmlns:a16="http://schemas.microsoft.com/office/drawing/2014/main" id="{3305ADEA-0075-FA2D-227B-7EC41CFBAF57}"/>
                </a:ext>
              </a:extLst>
            </p:cNvPr>
            <p:cNvSpPr txBox="1"/>
            <p:nvPr/>
          </p:nvSpPr>
          <p:spPr>
            <a:xfrm>
              <a:off x="695082" y="5298195"/>
              <a:ext cx="1643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 b="1" i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Frank Boucher</a:t>
              </a:r>
              <a:endParaRPr sz="1400" b="1" i="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2177;p168">
              <a:extLst>
                <a:ext uri="{FF2B5EF4-FFF2-40B4-BE49-F238E27FC236}">
                  <a16:creationId xmlns:a16="http://schemas.microsoft.com/office/drawing/2014/main" id="{F4B0AAA1-8D69-2AD0-2DD1-2B002B9658C5}"/>
                </a:ext>
              </a:extLst>
            </p:cNvPr>
            <p:cNvSpPr txBox="1"/>
            <p:nvPr/>
          </p:nvSpPr>
          <p:spPr>
            <a:xfrm>
              <a:off x="695082" y="5589806"/>
              <a:ext cx="1643100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Cloud</a:t>
              </a:r>
              <a:r>
                <a:rPr lang="en" sz="1200" b="0" i="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Advocacy – Microsoft Azure</a:t>
              </a:r>
              <a:endParaRPr sz="15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2" descr="Profile photo of Frank Boucher">
              <a:extLst>
                <a:ext uri="{FF2B5EF4-FFF2-40B4-BE49-F238E27FC236}">
                  <a16:creationId xmlns:a16="http://schemas.microsoft.com/office/drawing/2014/main" id="{72D54E6E-DD38-3F9E-F043-B65E9E5520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3" r="8774"/>
            <a:stretch/>
          </p:blipFill>
          <p:spPr bwMode="auto">
            <a:xfrm>
              <a:off x="695082" y="1227501"/>
              <a:ext cx="3355552" cy="3891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1F9CEA-3962-DABF-D512-5B2FFAEA222C}"/>
              </a:ext>
            </a:extLst>
          </p:cNvPr>
          <p:cNvGrpSpPr/>
          <p:nvPr/>
        </p:nvGrpSpPr>
        <p:grpSpPr>
          <a:xfrm>
            <a:off x="8010144" y="1264756"/>
            <a:ext cx="3355552" cy="4719239"/>
            <a:chOff x="8010144" y="1264756"/>
            <a:chExt cx="3355552" cy="4719239"/>
          </a:xfrm>
        </p:grpSpPr>
        <p:sp>
          <p:nvSpPr>
            <p:cNvPr id="12" name="Google Shape;2173;p168">
              <a:extLst>
                <a:ext uri="{FF2B5EF4-FFF2-40B4-BE49-F238E27FC236}">
                  <a16:creationId xmlns:a16="http://schemas.microsoft.com/office/drawing/2014/main" id="{F7F5BAED-A907-F5EB-97E7-05553ED91DA1}"/>
                </a:ext>
              </a:extLst>
            </p:cNvPr>
            <p:cNvSpPr txBox="1"/>
            <p:nvPr/>
          </p:nvSpPr>
          <p:spPr>
            <a:xfrm>
              <a:off x="8010145" y="5280784"/>
              <a:ext cx="1643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Jason Hand</a:t>
              </a:r>
              <a:endParaRPr sz="1400" b="1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2174;p168">
              <a:extLst>
                <a:ext uri="{FF2B5EF4-FFF2-40B4-BE49-F238E27FC236}">
                  <a16:creationId xmlns:a16="http://schemas.microsoft.com/office/drawing/2014/main" id="{9A998311-2957-0F20-501D-C74CE852ACE8}"/>
                </a:ext>
              </a:extLst>
            </p:cNvPr>
            <p:cNvSpPr txBox="1"/>
            <p:nvPr/>
          </p:nvSpPr>
          <p:spPr>
            <a:xfrm>
              <a:off x="8010144" y="5572395"/>
              <a:ext cx="1971677" cy="41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DevOps/SRE/AI Advocacy - Datadog</a:t>
              </a:r>
              <a:endParaRPr sz="15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A person with long hair wearing a purple shirt&#10;&#10;Description automatically generated">
              <a:extLst>
                <a:ext uri="{FF2B5EF4-FFF2-40B4-BE49-F238E27FC236}">
                  <a16:creationId xmlns:a16="http://schemas.microsoft.com/office/drawing/2014/main" id="{E6D208C4-2AA9-2D04-0A73-7089E6F4F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642" b="10524"/>
            <a:stretch/>
          </p:blipFill>
          <p:spPr>
            <a:xfrm>
              <a:off x="8010144" y="1264756"/>
              <a:ext cx="3355552" cy="386532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Picture 16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B07D26EF-3473-2BD5-7408-3868DC39F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753150">
            <a:off x="12334883" y="5385856"/>
            <a:ext cx="1943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9422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D4F95-D230-9968-E280-66B59516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535FFF9A-0954-B37C-9CAE-098DB1BA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8CEAB5AA-A58F-1219-DE0E-B7E444A2E91B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3401BFAD-2F29-4E98-11D9-983EE95E4A26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3578A0-A01B-F042-C4E2-A2BE98C5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47A565-E15E-A9FD-573A-EA4BD988E445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A74C443E-AA33-BC21-ECCC-72FD73FF41E8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B4677A75-E76B-E982-07A7-D51FB78C6560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0CF128C-6169-D7B6-65A4-AA27E870E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11262" y="1465730"/>
            <a:ext cx="5735802" cy="4053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CDCC2-EA33-31AE-BE17-45C4ECDAB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184" y="1465730"/>
            <a:ext cx="5735802" cy="4053210"/>
          </a:xfrm>
          <a:prstGeom prst="rect">
            <a:avLst/>
          </a:prstGeom>
        </p:spPr>
      </p:pic>
      <p:pic>
        <p:nvPicPr>
          <p:cNvPr id="11" name="Picture 10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430C6DFE-2955-4952-2B85-EF511CCE4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85971">
            <a:off x="4906593" y="-2492493"/>
            <a:ext cx="2637143" cy="182703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54178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7B444-0866-C069-F98E-6EE57E44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054-8191-EE43-CFF6-8B13F252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08AF9-2E91-9212-7CC7-089B38057F9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jasonhand</a:t>
            </a:r>
            <a:r>
              <a:rPr lang="en-US" dirty="0"/>
              <a:t>/DotNetConf24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F6667-4372-19EC-BFE5-6004CACFA1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GitHub repository (companion content and links)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9232E-9574-695B-3990-8E3DEF3D3E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 dirty="0"/>
              <a:t>https://www.youtube.com/watch?v=8i3FaHChh20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263849-60D4-4CE5-9BA9-A792DA8D147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pPr algn="l"/>
            <a:r>
              <a:rPr lang="en-CA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Let's Learn .NET Aspire video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235833-93CE-438E-B2B2-69735262434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 dirty="0"/>
              <a:t>https://c5m.ca/otel-demo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C7F063-7E0D-5830-6580-97E6B075A3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.NET Aspire &amp; </a:t>
            </a:r>
            <a:r>
              <a:rPr lang="en-US" dirty="0" err="1"/>
              <a:t>Otel</a:t>
            </a:r>
            <a:r>
              <a:rPr lang="en-US" dirty="0"/>
              <a:t> Workshop. Reproduce the session demos.</a:t>
            </a:r>
          </a:p>
        </p:txBody>
      </p:sp>
    </p:spTree>
    <p:extLst>
      <p:ext uri="{BB962C8B-B14F-4D97-AF65-F5344CB8AC3E}">
        <p14:creationId xmlns:p14="http://schemas.microsoft.com/office/powerpoint/2010/main" val="271207687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9B98-466D-EBC1-B330-D63F1FD46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50D7C-0122-9ACA-B714-0E453927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084255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5324-B3A8-6ED4-7076-FD374E67B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764F13-0F07-349D-AC18-BEFC727794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935" y="1949995"/>
            <a:ext cx="11458222" cy="21107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b="0" dirty="0"/>
              <a:t>OpenTelemetry (</a:t>
            </a:r>
            <a:r>
              <a:rPr lang="en-US" sz="2400" b="0" dirty="0" err="1"/>
              <a:t>OTel</a:t>
            </a:r>
            <a:r>
              <a:rPr lang="en-US" sz="2400" b="0" dirty="0"/>
              <a:t>) is an open source, vendor-neutral observability framework for </a:t>
            </a:r>
            <a:r>
              <a:rPr lang="en-US" sz="2400" dirty="0"/>
              <a:t>instrumenting, collecting, and exporting </a:t>
            </a:r>
            <a:r>
              <a:rPr lang="en-US" sz="2400" b="0" dirty="0"/>
              <a:t>telemetry data such as </a:t>
            </a:r>
            <a:r>
              <a:rPr lang="en-US" sz="2400" u="sng" dirty="0">
                <a:solidFill>
                  <a:schemeClr val="accent2"/>
                </a:solidFill>
              </a:rPr>
              <a:t>metrics</a:t>
            </a:r>
            <a:r>
              <a:rPr lang="en-US" sz="2400" b="0" dirty="0"/>
              <a:t>, </a:t>
            </a:r>
            <a:r>
              <a:rPr lang="en-US" sz="2400" u="sng" dirty="0">
                <a:solidFill>
                  <a:schemeClr val="accent2"/>
                </a:solidFill>
              </a:rPr>
              <a:t>traces</a:t>
            </a:r>
            <a:r>
              <a:rPr lang="en-US" sz="2400" b="0" dirty="0"/>
              <a:t>, </a:t>
            </a:r>
            <a:r>
              <a:rPr lang="en-US" sz="2400" u="sng" dirty="0">
                <a:solidFill>
                  <a:schemeClr val="accent2"/>
                </a:solidFill>
              </a:rPr>
              <a:t>logs</a:t>
            </a:r>
            <a:r>
              <a:rPr lang="en-US" sz="2400" b="0" dirty="0"/>
              <a:t>, and </a:t>
            </a:r>
            <a:r>
              <a:rPr lang="en-US" sz="2400" u="sng" dirty="0">
                <a:solidFill>
                  <a:schemeClr val="accent2"/>
                </a:solidFill>
              </a:rPr>
              <a:t>profiling</a:t>
            </a:r>
            <a:r>
              <a:rPr lang="en-US" sz="2400" b="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6AAEF-B15C-55FA-D61C-5CA564E2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01" y="510508"/>
            <a:ext cx="11060491" cy="615553"/>
          </a:xfrm>
        </p:spPr>
        <p:txBody>
          <a:bodyPr/>
          <a:lstStyle/>
          <a:p>
            <a:r>
              <a:rPr lang="en-US" dirty="0"/>
              <a:t>What is OpenTelemetry?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E960018-89B1-B1BF-2768-266116C02AEE}"/>
              </a:ext>
            </a:extLst>
          </p:cNvPr>
          <p:cNvSpPr txBox="1">
            <a:spLocks/>
          </p:cNvSpPr>
          <p:nvPr/>
        </p:nvSpPr>
        <p:spPr>
          <a:xfrm>
            <a:off x="364935" y="4413202"/>
            <a:ext cx="11458222" cy="633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0" dirty="0"/>
              <a:t>OpenTelemetry is </a:t>
            </a:r>
            <a:r>
              <a:rPr lang="en-US" sz="2400" dirty="0">
                <a:solidFill>
                  <a:schemeClr val="accent4"/>
                </a:solidFill>
              </a:rPr>
              <a:t>NOT</a:t>
            </a:r>
            <a:r>
              <a:rPr lang="en-US" sz="2400" b="0" dirty="0"/>
              <a:t> a monitoring/observability platform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EA64D12-11A3-999F-A194-F22288A8B1EA}"/>
              </a:ext>
            </a:extLst>
          </p:cNvPr>
          <p:cNvSpPr txBox="1">
            <a:spLocks/>
          </p:cNvSpPr>
          <p:nvPr/>
        </p:nvSpPr>
        <p:spPr>
          <a:xfrm>
            <a:off x="214491" y="6226623"/>
            <a:ext cx="6784622" cy="4223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600" dirty="0"/>
              <a:t>Note: </a:t>
            </a:r>
            <a:r>
              <a:rPr lang="en-US" sz="1600" dirty="0" err="1">
                <a:solidFill>
                  <a:schemeClr val="accent2"/>
                </a:solidFill>
              </a:rPr>
              <a:t>OpenTracing</a:t>
            </a:r>
            <a:r>
              <a:rPr lang="en-US" sz="1600" dirty="0"/>
              <a:t> and </a:t>
            </a:r>
            <a:r>
              <a:rPr lang="en-US" sz="1600" dirty="0" err="1">
                <a:solidFill>
                  <a:schemeClr val="accent2"/>
                </a:solidFill>
              </a:rPr>
              <a:t>OpenCensus</a:t>
            </a:r>
            <a:r>
              <a:rPr lang="en-US" sz="1600" dirty="0"/>
              <a:t> merged into </a:t>
            </a:r>
            <a:r>
              <a:rPr lang="en-US" sz="1600" dirty="0">
                <a:solidFill>
                  <a:schemeClr val="accent2"/>
                </a:solidFill>
              </a:rPr>
              <a:t>OpenTelemetry</a:t>
            </a:r>
          </a:p>
        </p:txBody>
      </p:sp>
      <p:pic>
        <p:nvPicPr>
          <p:cNvPr id="9" name="Picture 8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7BFF76A2-758F-3B76-1FEE-47B09B8DF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0" y="5385856"/>
            <a:ext cx="1943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3BA84-F169-E91A-FD4D-4553969A5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ACE562-BC9F-12F6-4C57-2C3F4E03A3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553998"/>
          </a:xfrm>
        </p:spPr>
        <p:txBody>
          <a:bodyPr/>
          <a:lstStyle/>
          <a:p>
            <a:r>
              <a:rPr lang="en-US" dirty="0"/>
              <a:t>Semantic Conventions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EA04B7-4A77-B633-5ECC-8EBCB9B9BE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86798" y="3848817"/>
            <a:ext cx="2313432" cy="553998"/>
          </a:xfrm>
        </p:spPr>
        <p:txBody>
          <a:bodyPr/>
          <a:lstStyle/>
          <a:p>
            <a:r>
              <a:rPr lang="en-US" dirty="0"/>
              <a:t>Collection of APIs and SDKs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FF51BA-A5B4-633A-49B1-59F3BCDF1A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1415B99-768A-3E4C-878B-4823C98D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01" y="510508"/>
            <a:ext cx="11060491" cy="615553"/>
          </a:xfrm>
        </p:spPr>
        <p:txBody>
          <a:bodyPr/>
          <a:lstStyle/>
          <a:p>
            <a:r>
              <a:rPr lang="en-US" dirty="0"/>
              <a:t>What is OpenTelemetry?</a:t>
            </a:r>
          </a:p>
        </p:txBody>
      </p:sp>
      <p:pic>
        <p:nvPicPr>
          <p:cNvPr id="22" name="Picture 21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EDAC49C1-1153-8A70-6CAF-4457C1E2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43284">
            <a:off x="5130237" y="1556344"/>
            <a:ext cx="1943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5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7EF8-C34F-A3B7-8B9C-A3D1EC43E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FF8B-2B6D-08A6-F67D-CFA3A5C36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OpenTelemetry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1A302-2F0E-EB32-D2CA-56D71C918C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531168"/>
            <a:ext cx="4057767" cy="49048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OTLP protocol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Semantic conventions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OpenTelemetry APIs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Language SDKs 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OpenTelemetry Collector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A library ecosystem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OpenTelemetry Operator for Kubernetes, OpenTelemetry Helm Charts,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chemeClr val="accent2"/>
                </a:solidFill>
              </a:rPr>
              <a:t>community assets for </a:t>
            </a:r>
            <a:r>
              <a:rPr lang="en-US" sz="1800" b="1" dirty="0" err="1">
                <a:solidFill>
                  <a:schemeClr val="accent2"/>
                </a:solidFill>
              </a:rPr>
              <a:t>FaaS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496448-6A20-DB13-C3F6-0BBF623FAFD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6" b="764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695B484A-8A7B-B755-43E3-2D856E54D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93273">
            <a:off x="7286385" y="5319214"/>
            <a:ext cx="2213349" cy="1533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41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D7006-C28E-88FB-C7BE-B70AC1167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1AED9C-592B-DC30-06D2-236A54D6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 dirty="0"/>
              <a:t>Receivers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5C0E0-F3A1-4447-2F4D-6CA209B042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553998"/>
          </a:xfrm>
        </p:spPr>
        <p:txBody>
          <a:bodyPr/>
          <a:lstStyle/>
          <a:p>
            <a:r>
              <a:rPr lang="en-US" dirty="0"/>
              <a:t>Receive traces from your Java application using the </a:t>
            </a:r>
            <a:r>
              <a:rPr lang="en-US" dirty="0" err="1"/>
              <a:t>OTel</a:t>
            </a:r>
            <a:r>
              <a:rPr lang="en-US" dirty="0"/>
              <a:t> Java SDK as well as Prometheus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4A8F2-2A4C-F24F-0610-74FF12FF41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Exporters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401FF-DC8D-362B-99F8-0933770ED4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553998"/>
          </a:xfrm>
        </p:spPr>
        <p:txBody>
          <a:bodyPr/>
          <a:lstStyle/>
          <a:p>
            <a:r>
              <a:rPr lang="en-US" dirty="0"/>
              <a:t>Export the telemetry data to both Datadog and another vendor for visualization and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469A88-2D9F-855E-3C4B-3812FC4AD4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8C10F4-C2C2-A52B-39D2-2B523D15F6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184666"/>
          </a:xfrm>
        </p:spPr>
        <p:txBody>
          <a:bodyPr/>
          <a:lstStyle/>
          <a:p>
            <a:r>
              <a:rPr lang="en-US" dirty="0"/>
              <a:t>Use a processor to filter out sensitive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88F7D6-AC83-CCFC-1289-F44720D960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 dirty="0"/>
              <a:t>Connectors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BD349E-426F-7D8D-051B-554667D0F8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369332"/>
          </a:xfrm>
        </p:spPr>
        <p:txBody>
          <a:bodyPr/>
          <a:lstStyle/>
          <a:p>
            <a:r>
              <a:rPr lang="en-US" dirty="0"/>
              <a:t>Connect traces to metrics for additional performance insights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589B65-54B9-B9D7-F2F1-71CE8B2F6DAE}"/>
              </a:ext>
            </a:extLst>
          </p:cNvPr>
          <p:cNvSpPr txBox="1">
            <a:spLocks/>
          </p:cNvSpPr>
          <p:nvPr/>
        </p:nvSpPr>
        <p:spPr>
          <a:xfrm>
            <a:off x="2680137" y="422028"/>
            <a:ext cx="9396249" cy="73697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OpenTelemetry Collector Pipeline</a:t>
            </a:r>
          </a:p>
        </p:txBody>
      </p:sp>
      <p:pic>
        <p:nvPicPr>
          <p:cNvPr id="11" name="Picture 10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656A1BEE-01A8-502F-B271-7EE7BF990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03347">
            <a:off x="510947" y="1858991"/>
            <a:ext cx="2343916" cy="1623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487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72A53F1-278E-A2DB-9181-8B4D9ED21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5480" y="-44868"/>
            <a:ext cx="15357480" cy="69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6BF24CCC-52DB-F8FF-1424-BDD3AF49B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9882">
            <a:off x="-2316457" y="-1709892"/>
            <a:ext cx="1836732" cy="127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5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6968-5C5D-D113-EE6B-67400483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545326E-7A81-6664-FC1C-E61A9AE8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18079" y="0"/>
            <a:ext cx="27310080" cy="122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52B8C5F-4C71-59DC-CCA6-12AD04299660}"/>
              </a:ext>
            </a:extLst>
          </p:cNvPr>
          <p:cNvSpPr/>
          <p:nvPr/>
        </p:nvSpPr>
        <p:spPr bwMode="auto">
          <a:xfrm>
            <a:off x="2952293" y="746235"/>
            <a:ext cx="1651238" cy="1674483"/>
          </a:xfrm>
          <a:prstGeom prst="ellipse">
            <a:avLst/>
          </a:prstGeom>
          <a:solidFill>
            <a:schemeClr val="accent2">
              <a:alpha val="2859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1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45A05F5D-DA72-848B-3ED8-E25AB584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54634">
            <a:off x="4423610" y="1844308"/>
            <a:ext cx="2465992" cy="1708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68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99078-A0C2-7717-6E9C-8A8CF669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06BD02-89C4-4D54-6806-D6555CC37E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213479"/>
            <a:ext cx="2313432" cy="276999"/>
          </a:xfrm>
        </p:spPr>
        <p:txBody>
          <a:bodyPr/>
          <a:lstStyle/>
          <a:p>
            <a:r>
              <a:rPr lang="en-US" dirty="0"/>
              <a:t>Data Flexibility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345DDF-6068-9852-0482-81A77CFF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 dirty="0"/>
              <a:t>Benefits of OpenTelemetry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1AC9F-0A81-00E9-8522-6D8DC8BE41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213479"/>
            <a:ext cx="2313432" cy="276999"/>
          </a:xfrm>
        </p:spPr>
        <p:txBody>
          <a:bodyPr/>
          <a:lstStyle/>
          <a:p>
            <a:r>
              <a:rPr lang="en-US" dirty="0"/>
              <a:t>Data Portability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E7C0A8-92E7-287C-1756-35E83475843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213479"/>
            <a:ext cx="2313432" cy="276999"/>
          </a:xfrm>
        </p:spPr>
        <p:txBody>
          <a:bodyPr/>
          <a:lstStyle/>
          <a:p>
            <a:r>
              <a:rPr lang="en-US" dirty="0"/>
              <a:t>Tool Convergence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45B77D-958B-0CFC-595D-2C3972C6DF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245489"/>
            <a:ext cx="2313432" cy="553998"/>
          </a:xfrm>
        </p:spPr>
        <p:txBody>
          <a:bodyPr/>
          <a:lstStyle/>
          <a:p>
            <a:r>
              <a:rPr lang="en-US" dirty="0"/>
              <a:t>Support for Rust, Swift, Elixir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4D2ACB-6BFF-2C53-D846-1164477C25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245489"/>
            <a:ext cx="2313432" cy="276999"/>
          </a:xfrm>
        </p:spPr>
        <p:txBody>
          <a:bodyPr/>
          <a:lstStyle/>
          <a:p>
            <a:r>
              <a:rPr lang="en-US" dirty="0"/>
              <a:t>Cost Control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973400-EF4C-1772-1D05-35AD1278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964" y="4226464"/>
            <a:ext cx="2654646" cy="13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purple toy airplane with a cartoon character in it&#10;&#10;Description automatically generated">
            <a:extLst>
              <a:ext uri="{FF2B5EF4-FFF2-40B4-BE49-F238E27FC236}">
                <a16:creationId xmlns:a16="http://schemas.microsoft.com/office/drawing/2014/main" id="{E0632EA6-AEE4-AB9D-FCBF-B09B09252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61985">
            <a:off x="9987540" y="666319"/>
            <a:ext cx="1372141" cy="9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1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  <p:bldP spid="7" grpId="0" build="p"/>
      <p:bldP spid="9" grpId="0" build="p"/>
      <p:bldP spid="11" grpId="0" build="p"/>
    </p:bldLst>
  </p:timing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1020</Words>
  <Application>Microsoft Office PowerPoint</Application>
  <PresentationFormat>Widescreen</PresentationFormat>
  <Paragraphs>124</Paragraphs>
  <Slides>22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Azure 2023 Template</vt:lpstr>
      <vt:lpstr>PowerPoint Presentation</vt:lpstr>
      <vt:lpstr>Getting Started with OpenTelemetry in .NET</vt:lpstr>
      <vt:lpstr>What is OpenTelemetry?</vt:lpstr>
      <vt:lpstr>What is OpenTelemetry?</vt:lpstr>
      <vt:lpstr>OpenTelemetry Components</vt:lpstr>
      <vt:lpstr>PowerPoint Presentation</vt:lpstr>
      <vt:lpstr>PowerPoint Presentation</vt:lpstr>
      <vt:lpstr>PowerPoint Presentation</vt:lpstr>
      <vt:lpstr>Benefits of OpenTelemetry</vt:lpstr>
      <vt:lpstr>OpenTelemetry is focused on the generation, collection, management, and export of telemetry.  </vt:lpstr>
      <vt:lpstr>A major goal of OpenTelemetry is that you can easily instrument your applications or systems, no matter their language, infrastructure, or runtime environment. </vt:lpstr>
      <vt:lpstr>PowerPoint Presentation</vt:lpstr>
      <vt:lpstr>OpenTelemetry</vt:lpstr>
      <vt:lpstr>Demo: OTEL &amp; .NET Aspire</vt:lpstr>
      <vt:lpstr>OpenTelemetry in Datadog</vt:lpstr>
      <vt:lpstr>OpenTelemetry in Datadog</vt:lpstr>
      <vt:lpstr>Demo: OpenTelemetry in Datadog</vt:lpstr>
      <vt:lpstr>Resources</vt:lpstr>
      <vt:lpstr>Resources</vt:lpstr>
      <vt:lpstr>Get .NET 9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4</cp:revision>
  <dcterms:created xsi:type="dcterms:W3CDTF">2024-10-07T23:57:31Z</dcterms:created>
  <dcterms:modified xsi:type="dcterms:W3CDTF">2024-11-19T23:44:12Z</dcterms:modified>
  <cp:category/>
</cp:coreProperties>
</file>